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Facilitator: This course teaches HOW elections are secured and HOW to check any claim — not who to trust or how to vote. Deliver it the same way regardless of your or your students' politics. Six ~45-minute sessions.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expectations: this is skills-based civic literacy. The deliverable each student builds is judgment they can use for the rest of their lives, applied evenly.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module maps to a section of the app and ends with an exit ticket drawn from the app's knowledge check. Modules build on each other — keep the order.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is the spine of the whole course. If you internalize nothing else, internalize these three habits.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Warm-up (5): one place or many? Walk the pipeline (15) via §01, pausing at 'count' to note batch reporting. Card sort (15): order the 8 steps and justify. Debrief (10): decentralization = safeguard.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the chain via §02. 'Break the chain' activity: pairs invent a cheat; class finds the safeguard(s). Nearly every scheme is caught by two or more. Land 'defense in depth.'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 §03. Administrative error is most common; individual fraud rare &amp; detectable; suppression is the flip side of integrity. Match-up activity. Key idea: the biggest lever is disinformation aimed at TRUST in a correct count — bridge to Module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Model one archetype aloud via §04 Claim-Checker (10). Pairs run three archetypes (20). Cold claim: write a 5-step evaluation without the app (12). Keep examples archetype-level and balanced.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as a projected reference during the Module 4 lab. Each row is an archetype students will meet online. The point: an ordinary feature of the process, misread as sinister.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Find-your-office (12) via §06 + vote.gov. Source-credibility sort (13): .gov vs viral post vs news vs chain text. Ways in (12): pick one you could actually do. Homework: verify (don't share) a family member's registration path.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Choose (5). Build the brief (22) — optionally as a mini Fact-Guide card. Present &amp; peer-check (13). Assess (5): §07 knowledge check as final exit ticket.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Share the rubric with students BEFORE the capstone so they know the target. Fairness is weighted heavily — it's the whole point of the course.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reminding students the method belongs to them now — and works on any claim, from any source, for the rest of their lives.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A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777240"/>
            <a:ext cx="566928" cy="566928"/>
          </a:xfrm>
          <a:prstGeom prst="ellipse">
            <a:avLst/>
          </a:prstGeom>
          <a:solidFill>
            <a:srgbClr val="1E2733"/>
          </a:solidFill>
          <a:ln w="22225">
            <a:solidFill>
              <a:srgbClr val="2F6B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77724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344168" y="896112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06A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CITIZENS FACT GUIDES  ·  COURSE No. 22  ·  FACILITATOR DECK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66928" y="1965960"/>
            <a:ext cx="10058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TALLY</a:t>
            </a:r>
            <a:endParaRPr lang="en-US" sz="7600" dirty="0"/>
          </a:p>
        </p:txBody>
      </p:sp>
      <p:sp>
        <p:nvSpPr>
          <p:cNvPr id="6" name="Text 4"/>
          <p:cNvSpPr/>
          <p:nvPr/>
        </p:nvSpPr>
        <p:spPr>
          <a:xfrm>
            <a:off x="585216" y="324612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dirty="0">
                <a:solidFill>
                  <a:srgbClr val="CADCFC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Election Integrity — a 6-module civic-literacy course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85216" y="41605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000" i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“Trust is earned by verification — not demanded by assertion.”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85216" y="5989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spc="100" kern="0" dirty="0">
                <a:solidFill>
                  <a:srgbClr val="9AA4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Nonpartisan by design  ·  teaches method, not verdicts  ·  Born Between 2 Generals, LLC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COURSE OVERVIEW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77240"/>
            <a:ext cx="7772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What this course does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66928" y="173736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Students learn to </a:t>
            </a:r>
            <a:pPr algn="l"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C3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how a vote becomes a certified result</a:t>
            </a:r>
            <a:pPr algn="l"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name the safeguards that protect it, and apply a repeatable 5-step method to evaluate any election claim on the evidence — from any source.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66928" y="3246120"/>
            <a:ext cx="6126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6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does not argue conclusions </a:t>
            </a:r>
            <a:pPr algn="l"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any specific election, candidate, or party.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40880" y="1600200"/>
            <a:ext cx="4572000" cy="1115568"/>
          </a:xfrm>
          <a:prstGeom prst="roundRect">
            <a:avLst>
              <a:gd name="adj" fmla="val 5738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269480" y="1728216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Audience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269480" y="2057400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Grades 6–12 or adult civic groups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7040880" y="2834640"/>
            <a:ext cx="4572000" cy="1115568"/>
          </a:xfrm>
          <a:prstGeom prst="roundRect">
            <a:avLst>
              <a:gd name="adj" fmla="val 5738"/>
            </a:avLst>
          </a:prstGeom>
          <a:solidFill>
            <a:srgbClr val="E7F0EA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269480" y="2962656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2F6B4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Format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269480" y="3291840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~45-min sessions (or 3 double-blocks)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7040880" y="4069080"/>
            <a:ext cx="4572000" cy="1115568"/>
          </a:xfrm>
          <a:prstGeom prst="roundRect">
            <a:avLst>
              <a:gd name="adj" fmla="val 5738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269480" y="4197096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Materials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269480" y="4526280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TALLY web app · handout PDF · Audit-Brief worksheet · QR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040880" y="5303520"/>
            <a:ext cx="4572000" cy="1115568"/>
          </a:xfrm>
          <a:prstGeom prst="roundRect">
            <a:avLst>
              <a:gd name="adj" fmla="val 5738"/>
            </a:avLst>
          </a:prstGeom>
          <a:solidFill>
            <a:srgbClr val="F4ECD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269480" y="5431536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06A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Stance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7269480" y="5760720"/>
            <a:ext cx="4206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8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Nonpartisan by design — method over verdict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COURSE AT A GLANCE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7724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six modules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66928" y="1828800"/>
            <a:ext cx="3538728" cy="1783080"/>
          </a:xfrm>
          <a:prstGeom prst="roundRect">
            <a:avLst>
              <a:gd name="adj" fmla="val 3590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084832"/>
            <a:ext cx="548640" cy="548640"/>
          </a:xfrm>
          <a:prstGeom prst="ellipse">
            <a:avLst/>
          </a:prstGeom>
          <a:solidFill>
            <a:srgbClr val="FFFFFF"/>
          </a:solidFill>
          <a:ln w="20320">
            <a:solidFill>
              <a:srgbClr val="2F6B4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11226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527048" y="2084832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3F6E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Machinery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527048" y="2450592"/>
            <a:ext cx="2441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a vote becomes a result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3227832"/>
            <a:ext cx="3081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§01  ·  app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4288536" y="1828800"/>
            <a:ext cx="3538728" cy="1783080"/>
          </a:xfrm>
          <a:prstGeom prst="roundRect">
            <a:avLst>
              <a:gd name="adj" fmla="val 3590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44568" y="2084832"/>
            <a:ext cx="548640" cy="548640"/>
          </a:xfrm>
          <a:prstGeom prst="ellipse">
            <a:avLst/>
          </a:prstGeom>
          <a:solidFill>
            <a:srgbClr val="FFFFFF"/>
          </a:solidFill>
          <a:ln w="20320">
            <a:solidFill>
              <a:srgbClr val="2F6B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44568" y="211226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248656" y="2084832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3F6E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Safeguards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248656" y="2450592"/>
            <a:ext cx="2441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chain of custody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44568" y="3227832"/>
            <a:ext cx="3081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§02  ·  app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010144" y="1828800"/>
            <a:ext cx="3538728" cy="1783080"/>
          </a:xfrm>
          <a:prstGeom prst="roundRect">
            <a:avLst>
              <a:gd name="adj" fmla="val 3590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66176" y="2084832"/>
            <a:ext cx="548640" cy="548640"/>
          </a:xfrm>
          <a:prstGeom prst="ellipse">
            <a:avLst/>
          </a:prstGeom>
          <a:solidFill>
            <a:srgbClr val="FFFFFF"/>
          </a:solidFill>
          <a:ln w="20320">
            <a:solidFill>
              <a:srgbClr val="2F6B4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66176" y="211226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970264" y="2084832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3F6E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Threats, Honestly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8970264" y="2450592"/>
            <a:ext cx="2441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risks &amp; mitigations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266176" y="3227832"/>
            <a:ext cx="3081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§03  ·  app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66928" y="3931920"/>
            <a:ext cx="3538728" cy="1783080"/>
          </a:xfrm>
          <a:prstGeom prst="roundRect">
            <a:avLst>
              <a:gd name="adj" fmla="val 3590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822960" y="4187952"/>
            <a:ext cx="548640" cy="548640"/>
          </a:xfrm>
          <a:prstGeom prst="ellipse">
            <a:avLst/>
          </a:prstGeom>
          <a:solidFill>
            <a:srgbClr val="FFFFFF"/>
          </a:solidFill>
          <a:ln w="20320">
            <a:solidFill>
              <a:srgbClr val="2F6B4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421538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4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1527048" y="4187952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3F6E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Method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1527048" y="4553712"/>
            <a:ext cx="2441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a claim like an auditor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822960" y="5330952"/>
            <a:ext cx="3081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§04 · lab  ·  app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4288536" y="3931920"/>
            <a:ext cx="3538728" cy="1783080"/>
          </a:xfrm>
          <a:prstGeom prst="roundRect">
            <a:avLst>
              <a:gd name="adj" fmla="val 3590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544568" y="4187952"/>
            <a:ext cx="548640" cy="548640"/>
          </a:xfrm>
          <a:prstGeom prst="ellipse">
            <a:avLst/>
          </a:prstGeom>
          <a:solidFill>
            <a:srgbClr val="FFFFFF"/>
          </a:solidFill>
          <a:ln w="20320">
            <a:solidFill>
              <a:srgbClr val="2F6B4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544568" y="421538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5</a:t>
            </a:r>
            <a:endParaRPr lang="en-US" sz="2200" dirty="0"/>
          </a:p>
        </p:txBody>
      </p:sp>
      <p:sp>
        <p:nvSpPr>
          <p:cNvPr id="31" name="Text 29"/>
          <p:cNvSpPr/>
          <p:nvPr/>
        </p:nvSpPr>
        <p:spPr>
          <a:xfrm>
            <a:off x="5248656" y="4187952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3F6E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Your Role</a:t>
            </a:r>
            <a:endParaRPr lang="en-US" sz="1700" dirty="0"/>
          </a:p>
        </p:txBody>
      </p:sp>
      <p:sp>
        <p:nvSpPr>
          <p:cNvPr id="32" name="Text 30"/>
          <p:cNvSpPr/>
          <p:nvPr/>
        </p:nvSpPr>
        <p:spPr>
          <a:xfrm>
            <a:off x="5248656" y="4553712"/>
            <a:ext cx="2441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Participate &amp; go to the source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4544568" y="5330952"/>
            <a:ext cx="3081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§05·06  ·  app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8010144" y="3931920"/>
            <a:ext cx="3538728" cy="1783080"/>
          </a:xfrm>
          <a:prstGeom prst="roundRect">
            <a:avLst>
              <a:gd name="adj" fmla="val 3590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8266176" y="4187952"/>
            <a:ext cx="548640" cy="548640"/>
          </a:xfrm>
          <a:prstGeom prst="ellipse">
            <a:avLst/>
          </a:prstGeom>
          <a:solidFill>
            <a:srgbClr val="FFFFFF"/>
          </a:solidFill>
          <a:ln w="20320">
            <a:solidFill>
              <a:srgbClr val="2F6B47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266176" y="421538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6</a:t>
            </a:r>
            <a:endParaRPr lang="en-US" sz="2200" dirty="0"/>
          </a:p>
        </p:txBody>
      </p:sp>
      <p:sp>
        <p:nvSpPr>
          <p:cNvPr id="37" name="Text 35"/>
          <p:cNvSpPr/>
          <p:nvPr/>
        </p:nvSpPr>
        <p:spPr>
          <a:xfrm>
            <a:off x="8970264" y="4187952"/>
            <a:ext cx="24414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3F6E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Capstone</a:t>
            </a:r>
            <a:endParaRPr lang="en-US" sz="1700" dirty="0"/>
          </a:p>
        </p:txBody>
      </p:sp>
      <p:sp>
        <p:nvSpPr>
          <p:cNvPr id="38" name="Text 36"/>
          <p:cNvSpPr/>
          <p:nvPr/>
        </p:nvSpPr>
        <p:spPr>
          <a:xfrm>
            <a:off x="8970264" y="4553712"/>
            <a:ext cx="244144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 the Auditor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8266176" y="5330952"/>
            <a:ext cx="30815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§07·08  ·  app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1A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B06A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FACILITATOR GROUND RULES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7724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one rule that makes this work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66928" y="16002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i="1" dirty="0">
                <a:solidFill>
                  <a:srgbClr val="CADCFC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 student shouldn't be able to tell your politics from the lesson.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66928" y="2286000"/>
            <a:ext cx="3538728" cy="2606040"/>
          </a:xfrm>
          <a:prstGeom prst="roundRect">
            <a:avLst>
              <a:gd name="adj" fmla="val 2456"/>
            </a:avLst>
          </a:prstGeom>
          <a:solidFill>
            <a:srgbClr val="1E273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822960" y="26060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B4232A"/>
          </a:solidFill>
          <a:ln w="12700">
            <a:solidFill>
              <a:srgbClr val="B4232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3127248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Teach the method — not a verdict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2960" y="37947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C7CE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assert whether a specific real election was “clean” or “stolen.” Teach students how to check.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288536" y="2286000"/>
            <a:ext cx="3538728" cy="2606040"/>
          </a:xfrm>
          <a:prstGeom prst="roundRect">
            <a:avLst>
              <a:gd name="adj" fmla="val 2456"/>
            </a:avLst>
          </a:prstGeom>
          <a:solidFill>
            <a:srgbClr val="1E273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544568" y="26060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2F6B47"/>
          </a:solidFill>
          <a:ln w="12700">
            <a:solidFill>
              <a:srgbClr val="2F6B4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44568" y="3127248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Apply the five steps to every side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544568" y="37947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C7CE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claims you're inclined to believe through the exact same steps as claims you doubt.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8010144" y="2286000"/>
            <a:ext cx="3538728" cy="2606040"/>
          </a:xfrm>
          <a:prstGeom prst="roundRect">
            <a:avLst>
              <a:gd name="adj" fmla="val 2456"/>
            </a:avLst>
          </a:prstGeom>
          <a:solidFill>
            <a:srgbClr val="1E273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266176" y="260604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66176" y="3127248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Name debate vs. settled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8266176" y="379476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C7CE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legitimate policy debate (voter-ID, mail-voting tradeoffs) from claims the evidence has settled.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566928" y="50292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B06A1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student asks “but was election X stolen?” → </a:t>
            </a:r>
            <a:pPr algn="l"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redirect to the method: “Let's run the specific claim through the five steps and see what the primary records show.”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566928" cy="566928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F6B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4389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66928" y="630936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44168" y="4754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MODULE 01 · ~45 MIN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44168" y="749808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Machinery — how a vote becomes a result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66928" y="1417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Essential question:  </a:t>
            </a:r>
            <a:pPr algn="l" indent="0" marL="0">
              <a:buNone/>
            </a:pPr>
            <a:r>
              <a:rPr lang="en-US" sz="16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How is a U.S. election actually run, and why does that matter?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66928" y="2148840"/>
            <a:ext cx="2514600" cy="868680"/>
          </a:xfrm>
          <a:prstGeom prst="roundRect">
            <a:avLst>
              <a:gd name="adj" fmla="val 7368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13232" y="2368296"/>
            <a:ext cx="420624" cy="420624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23682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225296" y="214884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Register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3401568" y="2148840"/>
            <a:ext cx="2514600" cy="868680"/>
          </a:xfrm>
          <a:prstGeom prst="roundRect">
            <a:avLst>
              <a:gd name="adj" fmla="val 7368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47872" y="2368296"/>
            <a:ext cx="420624" cy="420624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547872" y="23682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059936" y="214884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Test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6236208" y="2148840"/>
            <a:ext cx="2514600" cy="868680"/>
          </a:xfrm>
          <a:prstGeom prst="roundRect">
            <a:avLst>
              <a:gd name="adj" fmla="val 7368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82512" y="2368296"/>
            <a:ext cx="420624" cy="420624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82512" y="23682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94576" y="214884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Cast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9070848" y="2148840"/>
            <a:ext cx="2514600" cy="868680"/>
          </a:xfrm>
          <a:prstGeom prst="roundRect">
            <a:avLst>
              <a:gd name="adj" fmla="val 7368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217152" y="2368296"/>
            <a:ext cx="420624" cy="420624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217152" y="23682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729216" y="214884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Secure</a:t>
            </a:r>
            <a:endParaRPr lang="en-US" sz="1700" dirty="0"/>
          </a:p>
        </p:txBody>
      </p:sp>
      <p:sp>
        <p:nvSpPr>
          <p:cNvPr id="24" name="Shape 22"/>
          <p:cNvSpPr/>
          <p:nvPr/>
        </p:nvSpPr>
        <p:spPr>
          <a:xfrm>
            <a:off x="566928" y="3337560"/>
            <a:ext cx="2514600" cy="868680"/>
          </a:xfrm>
          <a:prstGeom prst="roundRect">
            <a:avLst>
              <a:gd name="adj" fmla="val 7368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3232" y="3557016"/>
            <a:ext cx="420624" cy="420624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13232" y="35570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225296" y="333756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Count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3401568" y="3337560"/>
            <a:ext cx="2514600" cy="868680"/>
          </a:xfrm>
          <a:prstGeom prst="roundRect">
            <a:avLst>
              <a:gd name="adj" fmla="val 7368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547872" y="3557016"/>
            <a:ext cx="420624" cy="420624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547872" y="35570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4059936" y="333756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Canvass</a:t>
            </a:r>
            <a:endParaRPr lang="en-US" sz="1700" dirty="0"/>
          </a:p>
        </p:txBody>
      </p:sp>
      <p:sp>
        <p:nvSpPr>
          <p:cNvPr id="32" name="Shape 30"/>
          <p:cNvSpPr/>
          <p:nvPr/>
        </p:nvSpPr>
        <p:spPr>
          <a:xfrm>
            <a:off x="6236208" y="3337560"/>
            <a:ext cx="2514600" cy="868680"/>
          </a:xfrm>
          <a:prstGeom prst="roundRect">
            <a:avLst>
              <a:gd name="adj" fmla="val 7368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382512" y="3557016"/>
            <a:ext cx="420624" cy="420624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382512" y="35570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6894576" y="333756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Audit</a:t>
            </a:r>
            <a:endParaRPr lang="en-US" sz="1700" dirty="0"/>
          </a:p>
        </p:txBody>
      </p:sp>
      <p:sp>
        <p:nvSpPr>
          <p:cNvPr id="36" name="Shape 34"/>
          <p:cNvSpPr/>
          <p:nvPr/>
        </p:nvSpPr>
        <p:spPr>
          <a:xfrm>
            <a:off x="9070848" y="3337560"/>
            <a:ext cx="2514600" cy="868680"/>
          </a:xfrm>
          <a:prstGeom prst="roundRect">
            <a:avLst>
              <a:gd name="adj" fmla="val 7368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9217152" y="3557016"/>
            <a:ext cx="420624" cy="420624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9217152" y="355701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9729216" y="3337560"/>
            <a:ext cx="1783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Certify</a:t>
            </a:r>
            <a:endParaRPr lang="en-US" sz="1700" dirty="0"/>
          </a:p>
        </p:txBody>
      </p:sp>
      <p:sp>
        <p:nvSpPr>
          <p:cNvPr id="40" name="Shape 38"/>
          <p:cNvSpPr/>
          <p:nvPr/>
        </p:nvSpPr>
        <p:spPr>
          <a:xfrm>
            <a:off x="566928" y="4343400"/>
            <a:ext cx="11055096" cy="868680"/>
          </a:xfrm>
          <a:prstGeom prst="roundRect">
            <a:avLst>
              <a:gd name="adj" fmla="val 7368"/>
            </a:avLst>
          </a:prstGeom>
          <a:solidFill>
            <a:srgbClr val="E7F0EA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795528" y="4343400"/>
            <a:ext cx="10597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Decentralization is itself a safeguard.  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nationwide fix would require silently coordinating thousands of independent, bipartisan offices — and still surviving an audit.</a:t>
            </a:r>
            <a:endParaRPr lang="en-US" sz="1500" dirty="0"/>
          </a:p>
        </p:txBody>
      </p:sp>
      <p:sp>
        <p:nvSpPr>
          <p:cNvPr id="42" name="Text 40"/>
          <p:cNvSpPr/>
          <p:nvPr/>
        </p:nvSpPr>
        <p:spPr>
          <a:xfrm>
            <a:off x="566928" y="6382512"/>
            <a:ext cx="11055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Activity: card-sort the 8 steps in order  ·  Exit ticket: Knowledge-check Q1 (why one actor can't rig it)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566928" cy="566928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F6B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4389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66928" y="630936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44168" y="4754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MODULE 02 · ~45 MIN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44168" y="749808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Safeguards — the chain of custody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66928" y="1417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Essential question:  </a:t>
            </a:r>
            <a:pPr algn="l" indent="0" marL="0">
              <a:buNone/>
            </a:pPr>
            <a:r>
              <a:rPr lang="en-US" sz="16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What stops error or fraud from changing an outcome?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66928" y="2157984"/>
            <a:ext cx="256032" cy="256032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66928" y="2130552"/>
            <a:ext cx="256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932688" y="21031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Paper record  </a:t>
            </a:r>
            <a:pPr algn="l" indent="0" marL="0">
              <a:buNone/>
            </a:pPr>
            <a:r>
              <a:rPr lang="en-US" sz="13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re-checkable ground truth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6099048" y="2157984"/>
            <a:ext cx="256032" cy="256032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099048" y="2130552"/>
            <a:ext cx="256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464808" y="210312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 &amp; accuracy testing  </a:t>
            </a:r>
            <a:pPr algn="l" indent="0" marL="0">
              <a:buNone/>
            </a:pPr>
            <a:r>
              <a:rPr lang="en-US" sz="13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machines tested in public first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566928" y="2816352"/>
            <a:ext cx="256032" cy="256032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66928" y="2788920"/>
            <a:ext cx="256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932688" y="2761488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Bipartisan staff &amp; observers  </a:t>
            </a:r>
            <a:pPr algn="l" indent="0" marL="0">
              <a:buNone/>
            </a:pPr>
            <a:r>
              <a:rPr lang="en-US" sz="13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opposing eyes on the same room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099048" y="2816352"/>
            <a:ext cx="256032" cy="256032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099048" y="2788920"/>
            <a:ext cx="256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6464808" y="2761488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Eligibility &amp; signature checks  </a:t>
            </a:r>
            <a:pPr algn="l" indent="0" marL="0">
              <a:buNone/>
            </a:pPr>
            <a:r>
              <a:rPr lang="en-US" sz="13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varies by state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66928" y="3474720"/>
            <a:ext cx="256032" cy="256032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66928" y="3447288"/>
            <a:ext cx="256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932688" y="3419856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Chain of custody  </a:t>
            </a:r>
            <a:pPr algn="l" indent="0" marL="0">
              <a:buNone/>
            </a:pPr>
            <a:r>
              <a:rPr lang="en-US" sz="13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tamper-evident seals &amp; logs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6099048" y="3474720"/>
            <a:ext cx="256032" cy="256032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099048" y="3447288"/>
            <a:ext cx="256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464808" y="3419856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Canvass &amp; reconciliation  </a:t>
            </a:r>
            <a:pPr algn="l" indent="0" marL="0">
              <a:buNone/>
            </a:pPr>
            <a:r>
              <a:rPr lang="en-US" sz="13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ballots must square with check-ins</a:t>
            </a:r>
            <a:endParaRPr lang="en-US" sz="1500" dirty="0"/>
          </a:p>
        </p:txBody>
      </p:sp>
      <p:sp>
        <p:nvSpPr>
          <p:cNvPr id="26" name="Shape 24"/>
          <p:cNvSpPr/>
          <p:nvPr/>
        </p:nvSpPr>
        <p:spPr>
          <a:xfrm>
            <a:off x="566928" y="4133088"/>
            <a:ext cx="256032" cy="256032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66928" y="4105656"/>
            <a:ext cx="256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932688" y="4078224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Post-election audits (RLA)  </a:t>
            </a:r>
            <a:pPr algn="l" indent="0" marL="0">
              <a:buNone/>
            </a:pPr>
            <a:r>
              <a:rPr lang="en-US" sz="13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hand-check paper vs. machine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6099048" y="4133088"/>
            <a:ext cx="256032" cy="256032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099048" y="4105656"/>
            <a:ext cx="2560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464808" y="4078224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Certification &amp; challenges  </a:t>
            </a:r>
            <a:pPr algn="l" indent="0" marL="0">
              <a:buNone/>
            </a:pPr>
            <a:r>
              <a:rPr lang="en-US" sz="13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evidence tested in the open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566928" y="5440680"/>
            <a:ext cx="11055096" cy="658368"/>
          </a:xfrm>
          <a:prstGeom prst="roundRect">
            <a:avLst>
              <a:gd name="adj" fmla="val 9722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95528" y="5440680"/>
            <a:ext cx="1059789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C3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Defense in depth:  </a:t>
            </a:r>
            <a:pPr indent="0" marL="0">
              <a:buNone/>
            </a:pPr>
            <a:r>
              <a:rPr lang="en-US" sz="14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single link must be perfect — a problem has to beat every layer at once and still fail the audit.</a:t>
            </a:r>
            <a:endParaRPr lang="en-US" sz="1450" dirty="0"/>
          </a:p>
        </p:txBody>
      </p:sp>
      <p:sp>
        <p:nvSpPr>
          <p:cNvPr id="34" name="Text 32"/>
          <p:cNvSpPr/>
          <p:nvPr/>
        </p:nvSpPr>
        <p:spPr>
          <a:xfrm>
            <a:off x="566928" y="6382512"/>
            <a:ext cx="11055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Activity: “break the chain” — invent a cheat, class names which safeguard catches it  ·  Exit: name a safeguard + what it protects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566928" cy="566928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F6B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4389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66928" y="630936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44168" y="4754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MODULE 03 · ~45 MIN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44168" y="749808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Threats, Honestly — real risks &amp; mitigations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66928" y="1417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Essential question:  </a:t>
            </a:r>
            <a:pPr algn="l" indent="0" marL="0">
              <a:buNone/>
            </a:pPr>
            <a:r>
              <a:rPr lang="en-US" sz="16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Which risks are real, how common, and what catches them?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66928" y="2148840"/>
            <a:ext cx="3538728" cy="1481328"/>
          </a:xfrm>
          <a:prstGeom prst="roundRect">
            <a:avLst>
              <a:gd name="adj" fmla="val 4321"/>
            </a:avLst>
          </a:prstGeom>
          <a:solidFill>
            <a:srgbClr val="F4ECD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68096" y="2295144"/>
            <a:ext cx="3172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06A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MOST COMMON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768096" y="2551176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Administrative error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768096" y="3081528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Caught by reconciliation &amp; audits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288536" y="2148840"/>
            <a:ext cx="3538728" cy="1481328"/>
          </a:xfrm>
          <a:prstGeom prst="roundRect">
            <a:avLst>
              <a:gd name="adj" fmla="val 4321"/>
            </a:avLst>
          </a:prstGeom>
          <a:solidFill>
            <a:srgbClr val="E7F0EA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9704" y="2295144"/>
            <a:ext cx="3172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F6B4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RARE · DETECTABLE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4489704" y="2551176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Individual voter fraud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4489704" y="3081528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Registration &amp; signature checks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010144" y="2148840"/>
            <a:ext cx="3538728" cy="1481328"/>
          </a:xfrm>
          <a:prstGeom prst="roundRect">
            <a:avLst>
              <a:gd name="adj" fmla="val 4321"/>
            </a:avLst>
          </a:prstGeom>
          <a:solidFill>
            <a:srgbClr val="F4ECD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11312" y="2295144"/>
            <a:ext cx="3172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B06A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REAL CONCERN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8211312" y="2551176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Voter suppression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8211312" y="3081528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Courts, provisional ballots, oversight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66928" y="3886200"/>
            <a:ext cx="3538728" cy="1481328"/>
          </a:xfrm>
          <a:prstGeom prst="roundRect">
            <a:avLst>
              <a:gd name="adj" fmla="val 4321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68096" y="4032504"/>
            <a:ext cx="3172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BIGGEST LEVER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768096" y="4288536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Mis- &amp; disinformation</a:t>
            </a:r>
            <a:endParaRPr lang="en-US" sz="1650" dirty="0"/>
          </a:p>
        </p:txBody>
      </p:sp>
      <p:sp>
        <p:nvSpPr>
          <p:cNvPr id="23" name="Text 21"/>
          <p:cNvSpPr/>
          <p:nvPr/>
        </p:nvSpPr>
        <p:spPr>
          <a:xfrm>
            <a:off x="768096" y="4818888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Your verification skills (Module 4)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288536" y="3886200"/>
            <a:ext cx="3538728" cy="1481328"/>
          </a:xfrm>
          <a:prstGeom prst="roundRect">
            <a:avLst>
              <a:gd name="adj" fmla="val 4321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489704" y="4032504"/>
            <a:ext cx="3172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MANAGED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4489704" y="4288536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Cybersecurity</a:t>
            </a:r>
            <a:endParaRPr lang="en-US" sz="1650" dirty="0"/>
          </a:p>
        </p:txBody>
      </p:sp>
      <p:sp>
        <p:nvSpPr>
          <p:cNvPr id="27" name="Text 25"/>
          <p:cNvSpPr/>
          <p:nvPr/>
        </p:nvSpPr>
        <p:spPr>
          <a:xfrm>
            <a:off x="4489704" y="4818888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Air-gapped counting + paper audits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010144" y="3886200"/>
            <a:ext cx="3538728" cy="1481328"/>
          </a:xfrm>
          <a:prstGeom prst="roundRect">
            <a:avLst>
              <a:gd name="adj" fmla="val 4321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211312" y="4032504"/>
            <a:ext cx="317296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MOSTLY PERCEPTION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8211312" y="4288536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Foreign influence</a:t>
            </a:r>
            <a:endParaRPr lang="en-US" sz="1650" dirty="0"/>
          </a:p>
        </p:txBody>
      </p:sp>
      <p:sp>
        <p:nvSpPr>
          <p:cNvPr id="31" name="Text 29"/>
          <p:cNvSpPr/>
          <p:nvPr/>
        </p:nvSpPr>
        <p:spPr>
          <a:xfrm>
            <a:off x="8211312" y="4818888"/>
            <a:ext cx="31729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95000"/>
              </a:lnSpc>
              <a:buNone/>
            </a:pPr>
            <a:r>
              <a:rPr lang="en-US" sz="1150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 Monitoring + resilient infrastructure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566928" y="6382512"/>
            <a:ext cx="11055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Honest framing: name both fraud AND suppression  ·  Exit: rank threats + match each to its mitigation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566928" cy="566928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F6B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4389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66928" y="630936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4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44168" y="4754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MODULE 04 · ~45 MIN · LAB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44168" y="749808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The Method — check a claim like an auditor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66928" y="1417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Essential question:  </a:t>
            </a:r>
            <a:pPr algn="l" indent="0" marL="0">
              <a:buNone/>
            </a:pPr>
            <a:r>
              <a:rPr lang="en-US" sz="16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How do I evaluate any election claim on the evidence?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66928" y="2148840"/>
            <a:ext cx="2103120" cy="2331720"/>
          </a:xfrm>
          <a:prstGeom prst="roundRect">
            <a:avLst>
              <a:gd name="adj" fmla="val 3043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325880" y="2404872"/>
            <a:ext cx="585216" cy="585216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25880" y="24048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1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713232" y="310896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2000"/>
              </a:lnSpc>
              <a:buNone/>
            </a:pPr>
            <a:r>
              <a:rPr lang="en-US" sz="14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Find the primary record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713232" y="377647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the screenshot — the official source.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807208" y="2148840"/>
            <a:ext cx="2103120" cy="2331720"/>
          </a:xfrm>
          <a:prstGeom prst="roundRect">
            <a:avLst>
              <a:gd name="adj" fmla="val 3043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566160" y="2404872"/>
            <a:ext cx="585216" cy="585216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66160" y="24048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2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2953512" y="310896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2000"/>
              </a:lnSpc>
              <a:buNone/>
            </a:pPr>
            <a:r>
              <a:rPr lang="en-US" sz="14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Name the step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2953512" y="377647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real part of the process is this?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047488" y="2148840"/>
            <a:ext cx="2103120" cy="2331720"/>
          </a:xfrm>
          <a:prstGeom prst="roundRect">
            <a:avLst>
              <a:gd name="adj" fmla="val 3043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5806440" y="2404872"/>
            <a:ext cx="585216" cy="585216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806440" y="24048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3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5193792" y="310896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2000"/>
              </a:lnSpc>
              <a:buNone/>
            </a:pPr>
            <a:r>
              <a:rPr lang="en-US" sz="14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Check the base rate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5193792" y="377647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normal? What usually explains it?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287768" y="2148840"/>
            <a:ext cx="2103120" cy="2331720"/>
          </a:xfrm>
          <a:prstGeom prst="roundRect">
            <a:avLst>
              <a:gd name="adj" fmla="val 3043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046720" y="2404872"/>
            <a:ext cx="585216" cy="585216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046720" y="24048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4</a:t>
            </a:r>
            <a:endParaRPr lang="en-US" sz="2600" dirty="0"/>
          </a:p>
        </p:txBody>
      </p:sp>
      <p:sp>
        <p:nvSpPr>
          <p:cNvPr id="26" name="Text 24"/>
          <p:cNvSpPr/>
          <p:nvPr/>
        </p:nvSpPr>
        <p:spPr>
          <a:xfrm>
            <a:off x="7434072" y="310896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2000"/>
              </a:lnSpc>
              <a:buNone/>
            </a:pPr>
            <a:r>
              <a:rPr lang="en-US" sz="14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Find the safeguard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7434072" y="377647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check would catch it if real?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9528048" y="2148840"/>
            <a:ext cx="2103120" cy="2331720"/>
          </a:xfrm>
          <a:prstGeom prst="roundRect">
            <a:avLst>
              <a:gd name="adj" fmla="val 3043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287000" y="2404872"/>
            <a:ext cx="585216" cy="585216"/>
          </a:xfrm>
          <a:prstGeom prst="ellipse">
            <a:avLst/>
          </a:prstGeom>
          <a:solidFill>
            <a:srgbClr val="1C3F6E"/>
          </a:solidFill>
          <a:ln w="12700">
            <a:solidFill>
              <a:srgbClr val="1C3F6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0287000" y="2404872"/>
            <a:ext cx="585216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5</a:t>
            </a:r>
            <a:endParaRPr lang="en-US" sz="2600" dirty="0"/>
          </a:p>
        </p:txBody>
      </p:sp>
      <p:sp>
        <p:nvSpPr>
          <p:cNvPr id="31" name="Text 29"/>
          <p:cNvSpPr/>
          <p:nvPr/>
        </p:nvSpPr>
        <p:spPr>
          <a:xfrm>
            <a:off x="9674352" y="310896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2000"/>
              </a:lnSpc>
              <a:buNone/>
            </a:pPr>
            <a:r>
              <a:rPr lang="en-US" sz="145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Is it settled?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9674352" y="3776472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11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examined or ruled on?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566928" y="4937760"/>
            <a:ext cx="11055096" cy="777240"/>
          </a:xfrm>
          <a:prstGeom prst="roundRect">
            <a:avLst>
              <a:gd name="adj" fmla="val 8235"/>
            </a:avLst>
          </a:prstGeom>
          <a:solidFill>
            <a:srgbClr val="E7F0EA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95528" y="4937760"/>
            <a:ext cx="105978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Apply the same five steps to every side equally.  </a:t>
            </a:r>
            <a:pPr indent="0" marL="0">
              <a:buNone/>
            </a:pPr>
            <a:r>
              <a:rPr lang="en-US" sz="15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skill is the method — not a verdict about any real election.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566928" y="6382512"/>
            <a:ext cx="11055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Lab: run archetypes in the app's live Claim-Checker  ·  Exit: write a 5-step evaluation of a fresh claim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STUDENT REFERENCE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772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Most viral claims are the process, misread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49808" y="178308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you hear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138928" y="178308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F6B47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Most likely what's really going on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566928" y="2167128"/>
            <a:ext cx="11055096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49808" y="2167128"/>
            <a:ext cx="41148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“Totals jumped overnight.”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138928" y="2167128"/>
            <a:ext cx="6300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Batch reporting — legal ballots counted &amp; posted at once.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66928" y="2825496"/>
            <a:ext cx="11055096" cy="603504"/>
          </a:xfrm>
          <a:prstGeom prst="roundRect">
            <a:avLst>
              <a:gd name="adj" fmla="val 10606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49808" y="2825496"/>
            <a:ext cx="41148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“More ballots than voters.”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138928" y="2825496"/>
            <a:ext cx="6300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Mismatched data — stale or wrong-area registration numbers.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66928" y="3483864"/>
            <a:ext cx="11055096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49808" y="3483864"/>
            <a:ext cx="41148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“The machines flipped votes.”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138928" y="3483864"/>
            <a:ext cx="6300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Checkable on paper — testing + paper record + audits catch it.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66928" y="4142232"/>
            <a:ext cx="11055096" cy="603504"/>
          </a:xfrm>
          <a:prstGeom prst="roundRect">
            <a:avLst>
              <a:gd name="adj" fmla="val 10606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9808" y="4142232"/>
            <a:ext cx="41148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“Ballots from a hidden box.”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5138928" y="4142232"/>
            <a:ext cx="6300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Sealed storage — normal custody; already in the reconciled total.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566928" y="4800600"/>
            <a:ext cx="11055096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49808" y="4800600"/>
            <a:ext cx="41148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“The count was paused.”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138928" y="4800600"/>
            <a:ext cx="6300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Reporting schedule — sealed ballots don't change overnight.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566928" y="5458968"/>
            <a:ext cx="11055096" cy="603504"/>
          </a:xfrm>
          <a:prstGeom prst="roundRect">
            <a:avLst>
              <a:gd name="adj" fmla="val 10606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49808" y="5458968"/>
            <a:ext cx="41148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“Non-citizens voted en masse.”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138928" y="5458968"/>
            <a:ext cx="63002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2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Illegal &amp; rare — attestation + cross-checks; big lists shrink.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66928" y="6382512"/>
            <a:ext cx="11055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full set of archetypes — and the live Claim-Checker — live in the TALLY app (§04).</a:t>
            </a:r>
            <a:endParaRPr lang="en-US" sz="9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566928" cy="566928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F6B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4389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66928" y="630936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5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44168" y="4754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MODULE 05 · ~45 MIN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44168" y="749808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Your Role — participate &amp; go to the source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66928" y="1417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Essential question:  </a:t>
            </a:r>
            <a:pPr algn="l" indent="0" marL="0">
              <a:buNone/>
            </a:pPr>
            <a:r>
              <a:rPr lang="en-US" sz="16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How can I see the process myself and get accurate info?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66928" y="2148840"/>
            <a:ext cx="457200" cy="457200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66928" y="21488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207008" y="214884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Verify your registration  </a:t>
            </a:r>
            <a:pPr algn="l" indent="0" marL="0">
              <a:buNone/>
            </a:pPr>
            <a:r>
              <a:rPr lang="en-US" sz="135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at your official state office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566928" y="2807208"/>
            <a:ext cx="457200" cy="457200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66928" y="28072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07008" y="2807208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the polls  </a:t>
            </a:r>
            <a:pPr algn="l" indent="0" marL="0">
              <a:buNone/>
            </a:pPr>
            <a:r>
              <a:rPr lang="en-US" sz="135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see the safeguards firsthand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66928" y="3465576"/>
            <a:ext cx="457200" cy="457200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66928" y="346557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07008" y="3465576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Observe legally  </a:t>
            </a:r>
            <a:pPr algn="l" indent="0" marL="0">
              <a:buNone/>
            </a:pPr>
            <a:r>
              <a:rPr lang="en-US" sz="135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learn the rules, watch the chain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66928" y="4123944"/>
            <a:ext cx="457200" cy="457200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6928" y="41239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207008" y="4123944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Report the right way  </a:t>
            </a:r>
            <a:pPr algn="l" indent="0" marL="0">
              <a:buNone/>
            </a:pPr>
            <a:r>
              <a:rPr lang="en-US" sz="135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to officials, where evidence can act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66928" y="4782312"/>
            <a:ext cx="457200" cy="457200"/>
          </a:xfrm>
          <a:prstGeom prst="ellipse">
            <a:avLst/>
          </a:prstGeom>
          <a:solidFill>
            <a:srgbClr val="E7F0EA"/>
          </a:solidFill>
          <a:ln w="19050">
            <a:solidFill>
              <a:srgbClr val="2F6B4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66928" y="47823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207008" y="4782312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the share  </a:t>
            </a:r>
            <a:pPr algn="l" indent="0" marL="0">
              <a:buNone/>
            </a:pPr>
            <a:r>
              <a:rPr lang="en-US" sz="135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run the 5 steps before forwarding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315200" y="2148840"/>
            <a:ext cx="4306824" cy="3063240"/>
          </a:xfrm>
          <a:prstGeom prst="roundRect">
            <a:avLst>
              <a:gd name="adj" fmla="val 2090"/>
            </a:avLst>
          </a:prstGeom>
          <a:solidFill>
            <a:srgbClr val="141A24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589520" y="2395728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rgbClr val="B06A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FIND YOUR ELECTION OFFICE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589520" y="2743200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7CE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Official .gov sources — they hold the current link for every state and can't be spoofed.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589520" y="3520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8FD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vote.gov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7589520" y="3776472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A4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· check status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7589520" y="405079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8FD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usa.gov/state-election-office</a:t>
            </a:r>
            <a:endParaRPr lang="en-US" sz="1350" dirty="0"/>
          </a:p>
        </p:txBody>
      </p:sp>
      <p:sp>
        <p:nvSpPr>
          <p:cNvPr id="29" name="Text 27"/>
          <p:cNvSpPr/>
          <p:nvPr/>
        </p:nvSpPr>
        <p:spPr>
          <a:xfrm>
            <a:off x="7589520" y="4306824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A4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local office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589520" y="4581144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8FD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eac.gov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7589520" y="4837176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AA4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Election Assistance Comm.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566928" y="6382512"/>
            <a:ext cx="11055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Activity: find your state's registration-check page + one participation path  ·  Exit: where to find what's true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66928" y="457200"/>
            <a:ext cx="566928" cy="566928"/>
          </a:xfrm>
          <a:prstGeom prst="ellipse">
            <a:avLst/>
          </a:prstGeom>
          <a:solidFill>
            <a:srgbClr val="FFFFFF"/>
          </a:solidFill>
          <a:ln w="22225">
            <a:solidFill>
              <a:srgbClr val="2F6B4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66928" y="438912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2F6B4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66928" y="630936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6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344168" y="47548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MODULE 06 · ~45 MIN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1344168" y="749808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Capstone — Be the Auditor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566928" y="141732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3F6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Essential question:  </a:t>
            </a:r>
            <a:pPr algn="l" indent="0" marL="0">
              <a:buNone/>
            </a:pPr>
            <a:r>
              <a:rPr lang="en-US" sz="1600" i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Can you evaluate a claim fairly — and teach someone else?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66928" y="2103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3F6E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Build a one-page Audit Brief: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566928" y="260604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B4232A"/>
          </a:solidFill>
          <a:ln w="12700">
            <a:solidFill>
              <a:srgbClr val="B4232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6928" y="26060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1133856" y="2606040"/>
            <a:ext cx="6126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claim you're evaluating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66928" y="317296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B4232A"/>
          </a:solidFill>
          <a:ln w="12700">
            <a:solidFill>
              <a:srgbClr val="B4232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66928" y="31729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133856" y="3172968"/>
            <a:ext cx="6126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Run all five steps of the method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66928" y="3739896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B4232A"/>
          </a:solidFill>
          <a:ln w="12700">
            <a:solidFill>
              <a:srgbClr val="B4232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66928" y="373989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33856" y="3739896"/>
            <a:ext cx="6126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safeguard that applies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566928" y="4306824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B4232A"/>
          </a:solidFill>
          <a:ln w="12700">
            <a:solidFill>
              <a:srgbClr val="B4232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66928" y="4306824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133856" y="4306824"/>
            <a:ext cx="6126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Cite the primary source to check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66928" y="4873752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B4232A"/>
          </a:solidFill>
          <a:ln w="12700">
            <a:solidFill>
              <a:srgbClr val="B4232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66928" y="487375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1133856" y="4873752"/>
            <a:ext cx="61264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the most likely explanation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7315200" y="2103120"/>
            <a:ext cx="4306824" cy="3108960"/>
          </a:xfrm>
          <a:prstGeom prst="roundRect">
            <a:avLst>
              <a:gd name="adj" fmla="val 2059"/>
            </a:avLst>
          </a:prstGeom>
          <a:solidFill>
            <a:srgbClr val="F2F1E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589520" y="23317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USE THE WORKSHEET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589520" y="2651760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3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 the “Audit Brief — Be the Auditor” worksheet: it walks students through all five steps with space to write.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7589520" y="3749040"/>
            <a:ext cx="4114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350" b="1" dirty="0">
                <a:solidFill>
                  <a:srgbClr val="1C3F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Assessment:  </a:t>
            </a:r>
            <a:pPr indent="0" marL="0">
              <a:lnSpc>
                <a:spcPct val="102000"/>
              </a:lnSpc>
              <a:buNone/>
            </a:pPr>
            <a:r>
              <a:rPr lang="en-US" sz="1350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full 6-question knowledge check, plus the Audit Brief scored on the rubric (next slide).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566928" y="6382512"/>
            <a:ext cx="11055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Present &amp; peer-check that all five steps are present and the tone stays fair  ·  Share the guide via the app QR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spc="300" kern="0" dirty="0">
                <a:solidFill>
                  <a:srgbClr val="B4232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CAPSTONE ASSESSMENT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566928" y="7772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141A24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How the Audit Brief is scored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6002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6B6350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Three pillars · Emerging → Proficient → Exemplary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66928" y="2148840"/>
            <a:ext cx="3611880" cy="3657600"/>
          </a:xfrm>
          <a:prstGeom prst="roundRect">
            <a:avLst>
              <a:gd name="adj" fmla="val 1772"/>
            </a:avLst>
          </a:prstGeom>
          <a:solidFill>
            <a:srgbClr val="E7F0EA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2368296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F6B47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Accuracy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822960" y="30175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 </a:t>
            </a:r>
            <a:pPr algn="l"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misstates a step or safeguard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39319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Proficient  </a:t>
            </a:r>
            <a:pPr algn="l"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 process &amp; safeguard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48463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Exemplary  </a:t>
            </a:r>
            <a:pPr algn="l"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step + safeguard + primary source named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98264" y="2148840"/>
            <a:ext cx="3611880" cy="3657600"/>
          </a:xfrm>
          <a:prstGeom prst="roundRect">
            <a:avLst>
              <a:gd name="adj" fmla="val 1772"/>
            </a:avLst>
          </a:prstGeom>
          <a:solidFill>
            <a:srgbClr val="E6ECF3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54296" y="2368296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C3F6E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Method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654296" y="30175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 </a:t>
            </a:r>
            <a:pPr algn="l"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skips steps / stops at the screenshot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654296" y="39319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Proficient  </a:t>
            </a:r>
            <a:pPr algn="l"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five steps; reaches primary record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654296" y="48463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Exemplary  </a:t>
            </a:r>
            <a:pPr algn="l"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fluent, with base-rate reasoning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8229600" y="2148840"/>
            <a:ext cx="3611880" cy="3657600"/>
          </a:xfrm>
          <a:prstGeom prst="roundRect">
            <a:avLst>
              <a:gd name="adj" fmla="val 1772"/>
            </a:avLst>
          </a:prstGeom>
          <a:solidFill>
            <a:srgbClr val="F4ECDD"/>
          </a:solidFill>
          <a:ln w="12700">
            <a:solidFill>
              <a:srgbClr val="C9BFA9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485632" y="2368296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6A10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Fairness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485632" y="30175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Emerging  </a:t>
            </a:r>
            <a:pPr algn="l"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 standard by source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485632" y="39319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Proficient  </a:t>
            </a:r>
            <a:pPr algn="l"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standard for all sides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8485632" y="4846320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250" b="1" dirty="0">
                <a:solidFill>
                  <a:srgbClr val="141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Exemplary  </a:t>
            </a:r>
            <a:pPr algn="l" indent="0" marL="0">
              <a:lnSpc>
                <a:spcPct val="98000"/>
              </a:lnSpc>
              <a:buNone/>
            </a:pPr>
            <a:r>
              <a:rPr lang="en-US" sz="1200" dirty="0">
                <a:solidFill>
                  <a:srgbClr val="6B63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tells debate from disproven; models it for others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66928" y="6382512"/>
            <a:ext cx="1105509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spc="100" kern="0" dirty="0">
                <a:solidFill>
                  <a:srgbClr val="6B635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same three pillars appear on the printable worksheet as a student-facing reminder.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1A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9202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i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“Trust is earned by verification —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26060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i="1" dirty="0">
                <a:solidFill>
                  <a:srgbClr val="FFFFFF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not demanded by assertion.”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66928" y="36118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ADCFC"/>
                </a:solidFill>
                <a:latin typeface="Century Schoolbook" pitchFamily="34" charset="0"/>
                <a:ea typeface="Century Schoolbook" pitchFamily="34" charset="-122"/>
                <a:cs typeface="Century Schoolbook" pitchFamily="34" charset="-120"/>
              </a:rPr>
              <a:t>Teach the method. Not the verdict.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66928" y="4709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B06A1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Official sources:  </a:t>
            </a:r>
            <a:pPr algn="l" indent="0" marL="0">
              <a:buNone/>
            </a:pPr>
            <a:r>
              <a:rPr lang="en-US" sz="1200" dirty="0">
                <a:solidFill>
                  <a:srgbClr val="8FD0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vote.gov  ·  usa.gov/state-election-office  ·  eac.gov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66928" y="56235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9AA4B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TALLY · Citizens Fact Guides Course No. 22 — Election Integrity  ·  Nonpartisan by design.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66928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00" kern="0" dirty="0">
                <a:solidFill>
                  <a:srgbClr val="6B738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Name &amp; marks subject to IP/trademark clearance (McAuliffe) &amp; lease/EULA terms (Bill Olson).  Not legal advice.  © Born Between 2 Generals, LLC.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TALLY — Election Integrity Facilitator Deck</dc:title>
  <dc:subject>PptxGenJS Presentation</dc:subject>
  <dc:creator>Born Between 2 Generals, LLC</dc:creator>
  <cp:lastModifiedBy>Born Between 2 Generals, LLC</cp:lastModifiedBy>
  <cp:revision>1</cp:revision>
  <dcterms:created xsi:type="dcterms:W3CDTF">2026-07-15T14:56:01Z</dcterms:created>
  <dcterms:modified xsi:type="dcterms:W3CDTF">2026-07-15T14:56:01Z</dcterms:modified>
</cp:coreProperties>
</file>